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349" r:id="rId2"/>
    <p:sldId id="360" r:id="rId3"/>
    <p:sldId id="373" r:id="rId4"/>
    <p:sldId id="371" r:id="rId5"/>
    <p:sldId id="375" r:id="rId6"/>
    <p:sldId id="376" r:id="rId7"/>
    <p:sldId id="377" r:id="rId8"/>
    <p:sldId id="378" r:id="rId9"/>
    <p:sldId id="379" r:id="rId10"/>
    <p:sldId id="381" r:id="rId11"/>
  </p:sldIdLst>
  <p:sldSz cx="10693400" cy="7561263"/>
  <p:notesSz cx="6723063" cy="9853613"/>
  <p:defaultTextStyle>
    <a:defPPr>
      <a:defRPr lang="ru-RU"/>
    </a:defPPr>
    <a:lvl1pPr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20700" indent="-63500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42988" indent="-128588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563688" indent="-192088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085975" indent="-257175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3399"/>
    <a:srgbClr val="F68222"/>
    <a:srgbClr val="49DD2B"/>
    <a:srgbClr val="3BA0BB"/>
    <a:srgbClr val="FFFF99"/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4" autoAdjust="0"/>
    <p:restoredTop sz="84356" autoAdjust="0"/>
  </p:normalViewPr>
  <p:slideViewPr>
    <p:cSldViewPr snapToGrid="0">
      <p:cViewPr varScale="1">
        <p:scale>
          <a:sx n="103" d="100"/>
          <a:sy n="103" d="100"/>
        </p:scale>
        <p:origin x="-1740" y="-8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2DF9-E619-45D5-8EA9-5FFC96CDB67B}" type="datetimeFigureOut">
              <a:rPr lang="ru-RU"/>
              <a:pPr>
                <a:defRPr/>
              </a:pPr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9E24-86F3-4F8E-B031-A3F5BD4A29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81929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60F92-9D58-47E7-B4C3-98E7C78923C4}" type="datetimeFigureOut">
              <a:rPr lang="ru-RU"/>
              <a:pPr>
                <a:defRPr/>
              </a:pPr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30A8-B511-4F5D-B875-8D5FF43CC1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36000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43FB-3F4E-444A-8B03-BC04AFDF85E5}" type="datetimeFigureOut">
              <a:rPr lang="ru-RU"/>
              <a:pPr>
                <a:defRPr/>
              </a:pPr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5BCB-C9CD-4276-9CCF-C8864FB13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26598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1C72-AE4E-4CD8-A068-922607E94AEA}" type="datetimeFigureOut">
              <a:rPr lang="ru-RU"/>
              <a:pPr>
                <a:defRPr/>
              </a:pPr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FC24-B94A-4341-888D-365413542C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8068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7725-490D-4CD4-B4C9-1F1D196BC583}" type="datetimeFigureOut">
              <a:rPr lang="ru-RU"/>
              <a:pPr>
                <a:defRPr/>
              </a:pPr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5EA70-1FF7-430A-9F91-5419A22665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5670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EC87-D4BB-4B68-A5E0-67BD921157EB}" type="datetimeFigureOut">
              <a:rPr lang="ru-RU"/>
              <a:pPr>
                <a:defRPr/>
              </a:pPr>
              <a:t>03.12.2020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717E-7C63-4E9F-8354-6DCD8E5CF4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4828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C9F2E-CE9D-4F7B-A6C6-0B70A28B9E77}" type="datetimeFigureOut">
              <a:rPr lang="ru-RU"/>
              <a:pPr>
                <a:defRPr/>
              </a:pPr>
              <a:t>03.12.2020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97C8-128D-450F-B8FF-66D2E2369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78165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9EEB-8957-41B6-8A01-7F8B3AEAA64A}" type="datetimeFigureOut">
              <a:rPr lang="ru-RU"/>
              <a:pPr>
                <a:defRPr/>
              </a:pPr>
              <a:t>03.12.2020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467A-5499-4585-B18F-7B7ADE101C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56464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0304-930F-4E52-8653-8A6BE5B286C0}" type="datetimeFigureOut">
              <a:rPr lang="ru-RU"/>
              <a:pPr>
                <a:defRPr/>
              </a:pPr>
              <a:t>03.12.2020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9B0B-58DE-472A-B401-ED20C6E1E7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058289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CE54-5731-41A0-BE32-D6EC76EFDB01}" type="datetimeFigureOut">
              <a:rPr lang="ru-RU"/>
              <a:pPr>
                <a:defRPr/>
              </a:pPr>
              <a:t>03.12.2020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C328-EF3E-4555-B561-080D31C352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71298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8F00-3F0D-43C7-B2C0-8462671F0605}" type="datetimeFigureOut">
              <a:rPr lang="ru-RU"/>
              <a:pPr>
                <a:defRPr/>
              </a:pPr>
              <a:t>03.12.2020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4AAE-EAEF-41CB-9F82-993C227E01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2214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C86607-B0CA-4915-82CE-035C4C43682C}" type="datetimeFigureOut">
              <a:rPr lang="ru-RU"/>
              <a:pPr>
                <a:defRPr/>
              </a:pPr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F6F52D-09E7-4E3C-857F-CC1E77CA08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club.foto.ru/gallery/images/photo/2012/12/10/2084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10693400" cy="63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1140033"/>
            <a:ext cx="10693400" cy="6421230"/>
          </a:xfrm>
          <a:prstGeom prst="rect">
            <a:avLst/>
          </a:prstGeom>
          <a:gradFill flip="none" rotWithShape="1">
            <a:gsLst>
              <a:gs pos="0">
                <a:srgbClr val="003399">
                  <a:alpha val="90980"/>
                </a:srgbClr>
              </a:gs>
              <a:gs pos="69000">
                <a:schemeClr val="tx2">
                  <a:lumMod val="75000"/>
                  <a:alpha val="8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999767" y="6704811"/>
            <a:ext cx="2711013" cy="74251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defTabSz="10430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Москва 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2020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3379" y="1204028"/>
            <a:ext cx="10665404" cy="5121402"/>
          </a:xfrm>
          <a:prstGeom prst="rect">
            <a:avLst/>
          </a:prstGeom>
          <a:noFill/>
          <a:ln>
            <a:noFill/>
          </a:ln>
          <a:effectLst>
            <a:glow rad="228600">
              <a:srgbClr val="CCAF0A">
                <a:satMod val="175000"/>
                <a:alpha val="40000"/>
              </a:srgbClr>
            </a:glow>
            <a:outerShdw blurRad="76200" dist="1397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kern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 Р А В И Л А </a:t>
            </a:r>
          </a:p>
          <a:p>
            <a:pPr algn="ctr" defTabSz="914400" eaLnBrk="1" fontAlgn="auto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spc="10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БЕЗОПАСНОГО </a:t>
            </a:r>
            <a:r>
              <a:rPr lang="ru-RU" sz="2400" b="1" kern="0" spc="10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4800" b="1" kern="0" spc="10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ПОВЕДЕНИЯ </a:t>
            </a:r>
          </a:p>
          <a:p>
            <a:pPr algn="ctr" defTabSz="914400" eaLnBrk="1" fontAlgn="auto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spc="10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ВОДЕ В ЗИМНИЙ ПЕРИОД</a:t>
            </a:r>
            <a:r>
              <a:rPr lang="ru-RU" sz="3600" b="1" kern="0" spc="10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4800" b="1" kern="0" spc="10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pSp>
        <p:nvGrpSpPr>
          <p:cNvPr id="2056" name="Группа 11"/>
          <p:cNvGrpSpPr>
            <a:grpSpLocks/>
          </p:cNvGrpSpPr>
          <p:nvPr/>
        </p:nvGrpSpPr>
        <p:grpSpPr bwMode="auto">
          <a:xfrm>
            <a:off x="0" y="-6350"/>
            <a:ext cx="10693400" cy="1363663"/>
            <a:chOff x="0" y="-6287"/>
            <a:chExt cx="10693400" cy="1363833"/>
          </a:xfrm>
        </p:grpSpPr>
        <p:grpSp>
          <p:nvGrpSpPr>
            <p:cNvPr id="2057" name="Группа 12"/>
            <p:cNvGrpSpPr>
              <a:grpSpLocks/>
            </p:cNvGrpSpPr>
            <p:nvPr/>
          </p:nvGrpSpPr>
          <p:grpSpPr bwMode="auto">
            <a:xfrm>
              <a:off x="0" y="-6287"/>
              <a:ext cx="10693400" cy="1363833"/>
              <a:chOff x="0" y="-6287"/>
              <a:chExt cx="10693400" cy="1363833"/>
            </a:xfrm>
          </p:grpSpPr>
          <p:pic>
            <p:nvPicPr>
              <p:cNvPr id="2059" name="Picture 2" descr="C:\Users\Алексей\Desktop\1.jpg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35" b="1993"/>
              <a:stretch>
                <a:fillRect/>
              </a:stretch>
            </p:blipFill>
            <p:spPr bwMode="auto">
              <a:xfrm>
                <a:off x="0" y="-6287"/>
                <a:ext cx="10693400" cy="1363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0" name="Прямоугольник 16"/>
              <p:cNvSpPr>
                <a:spLocks noChangeArrowheads="1"/>
              </p:cNvSpPr>
              <p:nvPr/>
            </p:nvSpPr>
            <p:spPr bwMode="auto">
              <a:xfrm>
                <a:off x="107266" y="904869"/>
                <a:ext cx="10496017" cy="35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ГОСУДАРСТВЕННОЕ КАЗЁННОЕ УЧРЕЖДЕНИЕ ГОРОДА МОСКВЫ</a:t>
                </a:r>
              </a:p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«МОСКОВСКАЯ ГОРОДСКАЯ ПОИСКОВО-СПАСАТЕЛЬНАЯ СЛУЖБА НА ВОДНЫХ ОБЪЕКТАХ»</a:t>
                </a:r>
              </a:p>
            </p:txBody>
          </p:sp>
          <p:sp>
            <p:nvSpPr>
              <p:cNvPr id="2061" name="Прямоугольник 18"/>
              <p:cNvSpPr>
                <a:spLocks noChangeArrowheads="1"/>
              </p:cNvSpPr>
              <p:nvPr/>
            </p:nvSpPr>
            <p:spPr bwMode="auto">
              <a:xfrm>
                <a:off x="1245996" y="298182"/>
                <a:ext cx="832075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ДЕПАРТАМЕНТ ПО ДЕЛАМ ГРАЖДАНСКОЙ ОБОРОНЫ, ЧРЕЗВЫЧАЙНЫМ СИТУАЦИЯМ И ПОЖАРНОЙ БЕЗОПАСНОСТИ ГОРОДА МОСКВЫ</a:t>
                </a:r>
              </a:p>
            </p:txBody>
          </p:sp>
          <p:pic>
            <p:nvPicPr>
              <p:cNvPr id="20" name="Picture 2" descr="C:\Users\Алексей\Desktop\Сетевая папка\Эмблема МГПСС_2017.png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7344" t="2722" r="7344" b="6572"/>
              <a:stretch/>
            </p:blipFill>
            <p:spPr bwMode="auto">
              <a:xfrm>
                <a:off x="9390063" y="81037"/>
                <a:ext cx="1116012" cy="1189185"/>
              </a:xfrm>
              <a:prstGeom prst="rect">
                <a:avLst/>
              </a:prstGeom>
              <a:noFill/>
              <a:effectLst>
                <a:outerShdw blurRad="50800" dist="38100" dir="2700000" algn="ctr" rotWithShape="0">
                  <a:srgbClr val="000000">
                    <a:alpha val="7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8" name="Picture 2" descr="C:\Users\Алексей\Downloads\Эмблема ГОЧСиПБ_с венком_C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5" y="33985"/>
              <a:ext cx="1092551" cy="128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Алексей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176338"/>
            <a:ext cx="10721975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27993" y="1163783"/>
            <a:ext cx="10721392" cy="639748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4572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27994" y="1722822"/>
            <a:ext cx="10721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1376" bIns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atino Linotype" pitchFamily="18" charset="0"/>
              </a:rPr>
              <a:t>Телефоны служб экстренной помощи: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27993" y="2748305"/>
            <a:ext cx="10668783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1376" bIns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spc="50" dirty="0" smtClean="0">
                <a:ln w="12700" cmpd="sng">
                  <a:solidFill>
                    <a:srgbClr val="C648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64847">
                    <a:tint val="1000"/>
                  </a:srgbClr>
                </a:solidFill>
                <a:effectLst>
                  <a:glow rad="53100">
                    <a:srgbClr val="C64847">
                      <a:satMod val="180000"/>
                      <a:alpha val="30000"/>
                    </a:srgbClr>
                  </a:glow>
                </a:effectLst>
                <a:latin typeface="Palatino Linotype" pitchFamily="18" charset="0"/>
              </a:rPr>
              <a:t>101, 112,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Palatino Linotype" pitchFamily="18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smtClean="0">
                <a:ln w="12700" cmpd="sng">
                  <a:solidFill>
                    <a:srgbClr val="C648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64847">
                    <a:tint val="1000"/>
                  </a:srgbClr>
                </a:solidFill>
                <a:effectLst>
                  <a:glow rad="53100">
                    <a:srgbClr val="C64847">
                      <a:satMod val="180000"/>
                      <a:alpha val="30000"/>
                    </a:srgbClr>
                  </a:glow>
                </a:effectLst>
                <a:latin typeface="Palatino Linotype" pitchFamily="18" charset="0"/>
              </a:rPr>
              <a:t>8(495</a:t>
            </a:r>
            <a:r>
              <a:rPr lang="ru-RU" sz="8800" b="1" spc="50" dirty="0">
                <a:ln w="12700" cmpd="sng">
                  <a:solidFill>
                    <a:srgbClr val="C648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64847">
                    <a:tint val="1000"/>
                  </a:srgbClr>
                </a:solidFill>
                <a:effectLst>
                  <a:glow rad="53100">
                    <a:srgbClr val="C64847">
                      <a:satMod val="180000"/>
                      <a:alpha val="30000"/>
                    </a:srgbClr>
                  </a:glow>
                </a:effectLst>
                <a:latin typeface="Palatino Linotype" pitchFamily="18" charset="0"/>
              </a:rPr>
              <a:t>) 637-22-22</a:t>
            </a:r>
          </a:p>
        </p:txBody>
      </p:sp>
      <p:grpSp>
        <p:nvGrpSpPr>
          <p:cNvPr id="15369" name="Группа 13"/>
          <p:cNvGrpSpPr>
            <a:grpSpLocks/>
          </p:cNvGrpSpPr>
          <p:nvPr/>
        </p:nvGrpSpPr>
        <p:grpSpPr bwMode="auto">
          <a:xfrm>
            <a:off x="0" y="-6350"/>
            <a:ext cx="10693400" cy="1363663"/>
            <a:chOff x="0" y="-6287"/>
            <a:chExt cx="10693400" cy="1363833"/>
          </a:xfrm>
        </p:grpSpPr>
        <p:grpSp>
          <p:nvGrpSpPr>
            <p:cNvPr id="15370" name="Группа 14"/>
            <p:cNvGrpSpPr>
              <a:grpSpLocks/>
            </p:cNvGrpSpPr>
            <p:nvPr/>
          </p:nvGrpSpPr>
          <p:grpSpPr bwMode="auto">
            <a:xfrm>
              <a:off x="0" y="-6287"/>
              <a:ext cx="10693400" cy="1363833"/>
              <a:chOff x="0" y="-6287"/>
              <a:chExt cx="10693400" cy="1363833"/>
            </a:xfrm>
          </p:grpSpPr>
          <p:pic>
            <p:nvPicPr>
              <p:cNvPr id="15372" name="Picture 2" descr="C:\Users\Алексей\Desktop\1.jpg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35" b="1993"/>
              <a:stretch>
                <a:fillRect/>
              </a:stretch>
            </p:blipFill>
            <p:spPr bwMode="auto">
              <a:xfrm>
                <a:off x="0" y="-6287"/>
                <a:ext cx="10693400" cy="1363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3" name="Прямоугольник 20"/>
              <p:cNvSpPr>
                <a:spLocks noChangeArrowheads="1"/>
              </p:cNvSpPr>
              <p:nvPr/>
            </p:nvSpPr>
            <p:spPr bwMode="auto">
              <a:xfrm>
                <a:off x="107266" y="904869"/>
                <a:ext cx="10496017" cy="35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ГОСУДАРСТВЕННОЕ КАЗЁННОЕ УЧРЕЖДЕНИЕ ГОРОДА МОСКВЫ</a:t>
                </a:r>
              </a:p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«МОСКОВСКАЯ ГОРОДСКАЯ ПОИСКОВО-СПАСАТЕЛЬНАЯ СЛУЖБА НА ВОДНЫХ ОБЪЕКТАХ»</a:t>
                </a:r>
              </a:p>
            </p:txBody>
          </p:sp>
          <p:sp>
            <p:nvSpPr>
              <p:cNvPr id="15374" name="Прямоугольник 21"/>
              <p:cNvSpPr>
                <a:spLocks noChangeArrowheads="1"/>
              </p:cNvSpPr>
              <p:nvPr/>
            </p:nvSpPr>
            <p:spPr bwMode="auto">
              <a:xfrm>
                <a:off x="1245996" y="298182"/>
                <a:ext cx="832075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ДЕПАРТАМЕНТ ПО ДЕЛАМ ГРАЖДАНСКОЙ ОБОРОНЫ, ЧРЕЗВЫЧАЙНЫМ СИТУАЦИЯМ И ПОЖАРНОЙ БЕЗОПАСНОСТИ ГОРОДА МОСКВЫ</a:t>
                </a:r>
              </a:p>
            </p:txBody>
          </p:sp>
          <p:pic>
            <p:nvPicPr>
              <p:cNvPr id="25" name="Picture 2" descr="C:\Users\Алексей\Desktop\Сетевая папка\Эмблема МГПСС_2017.png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7344" t="2722" r="7344" b="6572"/>
              <a:stretch/>
            </p:blipFill>
            <p:spPr bwMode="auto">
              <a:xfrm>
                <a:off x="9390063" y="81037"/>
                <a:ext cx="1116012" cy="1189185"/>
              </a:xfrm>
              <a:prstGeom prst="rect">
                <a:avLst/>
              </a:prstGeom>
              <a:noFill/>
              <a:effectLst>
                <a:outerShdw blurRad="50800" dist="38100" dir="2700000" algn="ctr" rotWithShape="0">
                  <a:srgbClr val="000000">
                    <a:alpha val="7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371" name="Picture 2" descr="C:\Users\Алексей\Downloads\Эмблема ГОЧСиПБ_с венком_C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5" y="33985"/>
              <a:ext cx="1092551" cy="128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900igr.net/datai/obg/Pravila-povedenija-na-ldu/0029-023-Mery-bezopasnosti-i-pravila-povedenija-na-l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/>
          <a:stretch>
            <a:fillRect/>
          </a:stretch>
        </p:blipFill>
        <p:spPr bwMode="auto">
          <a:xfrm>
            <a:off x="0" y="1176338"/>
            <a:ext cx="106934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" y="1163783"/>
            <a:ext cx="10693398" cy="639748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4572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42875" y="1427163"/>
            <a:ext cx="10361613" cy="2493962"/>
            <a:chOff x="-5529" y="1427416"/>
            <a:chExt cx="10698929" cy="2492990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24617" y="1427416"/>
              <a:ext cx="10668783" cy="249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91376" bIns="0">
              <a:spAutoFit/>
            </a:bodyPr>
            <a:lstStyle/>
            <a:p>
              <a:pPr algn="ctr"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kern="0" dirty="0">
                  <a:ln w="1905"/>
                  <a:gradFill>
                    <a:gsLst>
                      <a:gs pos="0">
                        <a:srgbClr val="F14124">
                          <a:shade val="20000"/>
                          <a:satMod val="200000"/>
                        </a:srgbClr>
                      </a:gs>
                      <a:gs pos="78000">
                        <a:srgbClr val="F14124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14124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Palatino Linotype" pitchFamily="18" charset="0"/>
                </a:rPr>
                <a:t>ВЫХОДИТЬ НА ЛЁД СМЕРТЕЛЬНО ОПАСНО!</a:t>
              </a: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-5529" y="1457233"/>
              <a:ext cx="10668783" cy="236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91376" bIns="0">
              <a:spAutoFit/>
            </a:bodyPr>
            <a:lstStyle/>
            <a:p>
              <a:pPr algn="ctr"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kern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Palatino Linotype" pitchFamily="18" charset="0"/>
                </a:rPr>
                <a:t>ВЫХОДИТЬ НА ЛЁД СМЕРТЕЛЬНО ОПАСНО!</a:t>
              </a:r>
            </a:p>
          </p:txBody>
        </p:sp>
      </p:grp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" y="3942461"/>
            <a:ext cx="10693398" cy="3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1376" bIns="0">
            <a:spAutoFit/>
          </a:bodyPr>
          <a:lstStyle/>
          <a:p>
            <a:pPr algn="ctr" defTabSz="1043056" eaLnBrk="1" fontAlgn="auto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atino Linotype" pitchFamily="18" charset="0"/>
              </a:rPr>
              <a:t>Лёд под действием вашего веса проваливается и вы можете неожиданно оказаться в воде </a:t>
            </a:r>
          </a:p>
        </p:txBody>
      </p:sp>
      <p:grpSp>
        <p:nvGrpSpPr>
          <p:cNvPr id="4105" name="Группа 14"/>
          <p:cNvGrpSpPr>
            <a:grpSpLocks/>
          </p:cNvGrpSpPr>
          <p:nvPr/>
        </p:nvGrpSpPr>
        <p:grpSpPr bwMode="auto">
          <a:xfrm>
            <a:off x="0" y="-6350"/>
            <a:ext cx="10693400" cy="1363663"/>
            <a:chOff x="0" y="-6287"/>
            <a:chExt cx="10693400" cy="1363833"/>
          </a:xfrm>
        </p:grpSpPr>
        <p:grpSp>
          <p:nvGrpSpPr>
            <p:cNvPr id="4106" name="Группа 15"/>
            <p:cNvGrpSpPr>
              <a:grpSpLocks/>
            </p:cNvGrpSpPr>
            <p:nvPr/>
          </p:nvGrpSpPr>
          <p:grpSpPr bwMode="auto">
            <a:xfrm>
              <a:off x="0" y="-6287"/>
              <a:ext cx="10693400" cy="1363833"/>
              <a:chOff x="0" y="-6287"/>
              <a:chExt cx="10693400" cy="1363833"/>
            </a:xfrm>
          </p:grpSpPr>
          <p:pic>
            <p:nvPicPr>
              <p:cNvPr id="4108" name="Picture 2" descr="C:\Users\Алексей\Desktop\1.jpg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35" b="1993"/>
              <a:stretch>
                <a:fillRect/>
              </a:stretch>
            </p:blipFill>
            <p:spPr bwMode="auto">
              <a:xfrm>
                <a:off x="0" y="-6287"/>
                <a:ext cx="10693400" cy="1363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Прямоугольник 23"/>
              <p:cNvSpPr>
                <a:spLocks noChangeArrowheads="1"/>
              </p:cNvSpPr>
              <p:nvPr/>
            </p:nvSpPr>
            <p:spPr bwMode="auto">
              <a:xfrm>
                <a:off x="107266" y="904869"/>
                <a:ext cx="10496017" cy="35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ГОСУДАРСТВЕННОЕ КАЗЁННОЕ УЧРЕЖДЕНИЕ ГОРОДА МОСКВЫ</a:t>
                </a:r>
              </a:p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«МОСКОВСКАЯ ГОРОДСКАЯ ПОИСКОВО-СПАСАТЕЛЬНАЯ СЛУЖБА НА ВОДНЫХ ОБЪЕКТАХ»</a:t>
                </a:r>
              </a:p>
            </p:txBody>
          </p:sp>
          <p:sp>
            <p:nvSpPr>
              <p:cNvPr id="4110" name="Прямоугольник 24"/>
              <p:cNvSpPr>
                <a:spLocks noChangeArrowheads="1"/>
              </p:cNvSpPr>
              <p:nvPr/>
            </p:nvSpPr>
            <p:spPr bwMode="auto">
              <a:xfrm>
                <a:off x="1245996" y="298182"/>
                <a:ext cx="832075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ДЕПАРТАМЕНТ ПО ДЕЛАМ ГРАЖДАНСКОЙ ОБОРОНЫ, ЧРЕЗВЫЧАЙНЫМ СИТУАЦИЯМ И ПОЖАРНОЙ БЕЗОПАСНОСТИ ГОРОДА МОСКВЫ</a:t>
                </a:r>
              </a:p>
            </p:txBody>
          </p:sp>
          <p:pic>
            <p:nvPicPr>
              <p:cNvPr id="26" name="Picture 2" descr="C:\Users\Алексей\Desktop\Сетевая папка\Эмблема МГПСС_2017.png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7344" t="2722" r="7344" b="6572"/>
              <a:stretch/>
            </p:blipFill>
            <p:spPr bwMode="auto">
              <a:xfrm>
                <a:off x="9390063" y="81037"/>
                <a:ext cx="1116012" cy="1189185"/>
              </a:xfrm>
              <a:prstGeom prst="rect">
                <a:avLst/>
              </a:prstGeom>
              <a:noFill/>
              <a:effectLst>
                <a:outerShdw blurRad="50800" dist="38100" dir="2700000" algn="ctr" rotWithShape="0">
                  <a:srgbClr val="000000">
                    <a:alpha val="7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07" name="Picture 2" descr="C:\Users\Алексей\Downloads\Эмблема ГОЧСиПБ_с венком_C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5" y="33985"/>
              <a:ext cx="1092551" cy="128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-fotki.yandex.ru/get/3314/kovalennataliya.b/0_27d97_c45a4ff4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b="8534"/>
          <a:stretch>
            <a:fillRect/>
          </a:stretch>
        </p:blipFill>
        <p:spPr bwMode="auto">
          <a:xfrm>
            <a:off x="0" y="1176338"/>
            <a:ext cx="106934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3379" y="1140033"/>
            <a:ext cx="10696779" cy="6421230"/>
          </a:xfrm>
          <a:prstGeom prst="rect">
            <a:avLst/>
          </a:prstGeom>
          <a:gradFill flip="none" rotWithShape="1">
            <a:gsLst>
              <a:gs pos="0">
                <a:srgbClr val="003399"/>
              </a:gs>
              <a:gs pos="50000">
                <a:schemeClr val="tx2">
                  <a:lumMod val="75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4572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8528" y="1406063"/>
            <a:ext cx="973634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alatino Linotype" pitchFamily="18" charset="0"/>
                <a:cs typeface="Arial" charset="0"/>
              </a:rPr>
              <a:t>Безопасная толщина льда </a:t>
            </a:r>
          </a:p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alatino Linotype" pitchFamily="18" charset="0"/>
                <a:cs typeface="Arial" charset="0"/>
              </a:rPr>
              <a:t>для перехода водоёма по льду:</a:t>
            </a:r>
            <a:endParaRPr lang="ru-RU" sz="1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Palatino Linotype" pitchFamily="18" charset="0"/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6039594"/>
            <a:ext cx="106933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1376" bIns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2700" cmpd="sng">
                  <a:solidFill>
                    <a:srgbClr val="C648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64847">
                    <a:tint val="1000"/>
                  </a:srgbClr>
                </a:solidFill>
                <a:effectLst>
                  <a:glow rad="53100">
                    <a:srgbClr val="C64847">
                      <a:satMod val="180000"/>
                      <a:alpha val="30000"/>
                    </a:srgbClr>
                  </a:glow>
                </a:effectLst>
                <a:latin typeface="Palatino Linotype" pitchFamily="18" charset="0"/>
              </a:rPr>
              <a:t>Особую осторожность нужно проявлять,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2700" cmpd="sng">
                  <a:solidFill>
                    <a:srgbClr val="C648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64847">
                    <a:tint val="1000"/>
                  </a:srgbClr>
                </a:solidFill>
                <a:effectLst>
                  <a:glow rad="53100">
                    <a:srgbClr val="C64847">
                      <a:satMod val="180000"/>
                      <a:alpha val="30000"/>
                    </a:srgbClr>
                  </a:glow>
                </a:effectLst>
                <a:latin typeface="Palatino Linotype" pitchFamily="18" charset="0"/>
              </a:rPr>
              <a:t>когда лёд покроется толстым слоем  снега. </a:t>
            </a:r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558800" y="2854325"/>
            <a:ext cx="3082925" cy="3111500"/>
            <a:chOff x="1186" y="0"/>
            <a:chExt cx="3082684" cy="3110948"/>
          </a:xfrm>
        </p:grpSpPr>
        <p:sp>
          <p:nvSpPr>
            <p:cNvPr id="30" name="Блок-схема: ручное управление 29"/>
            <p:cNvSpPr/>
            <p:nvPr/>
          </p:nvSpPr>
          <p:spPr>
            <a:xfrm rot="16200000">
              <a:off x="-12946" y="14132"/>
              <a:ext cx="3110948" cy="3082684"/>
            </a:xfrm>
            <a:prstGeom prst="flowChartManualOperation">
              <a:avLst/>
            </a:prstGeom>
            <a:solidFill>
              <a:srgbClr val="3BA0BB">
                <a:alpha val="4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Блок-схема: ручное управление 4"/>
            <p:cNvSpPr/>
            <p:nvPr/>
          </p:nvSpPr>
          <p:spPr>
            <a:xfrm rot="21600000">
              <a:off x="1186" y="622190"/>
              <a:ext cx="3082684" cy="1866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spcCol="1270" anchor="ctr"/>
            <a:lstStyle/>
            <a:p>
              <a:pPr algn="ctr" defTabSz="1066800" eaLnBrk="1" fontAlgn="auto" hangingPunct="1">
                <a:lnSpc>
                  <a:spcPct val="12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  <a:cs typeface="Arial" charset="0"/>
                </a:rPr>
                <a:t>Для одиноких пешеходов </a:t>
              </a:r>
            </a:p>
            <a:p>
              <a:pPr algn="ctr" defTabSz="1066800" eaLnBrk="1" fontAlgn="auto" hangingPunct="1">
                <a:lnSpc>
                  <a:spcPct val="12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  <a:cs typeface="Arial" charset="0"/>
                </a:rPr>
                <a:t>10 - 12 см</a:t>
              </a:r>
              <a:endPara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endParaRPr>
            </a:p>
          </p:txBody>
        </p: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3873500" y="2854325"/>
            <a:ext cx="3082925" cy="3111500"/>
            <a:chOff x="3315069" y="0"/>
            <a:chExt cx="3082684" cy="3110948"/>
          </a:xfrm>
        </p:grpSpPr>
        <p:sp>
          <p:nvSpPr>
            <p:cNvPr id="28" name="Блок-схема: ручное управление 27"/>
            <p:cNvSpPr/>
            <p:nvPr/>
          </p:nvSpPr>
          <p:spPr>
            <a:xfrm rot="16200000">
              <a:off x="3300937" y="14132"/>
              <a:ext cx="3110948" cy="3082684"/>
            </a:xfrm>
            <a:prstGeom prst="flowChartManualOperation">
              <a:avLst/>
            </a:prstGeom>
            <a:solidFill>
              <a:srgbClr val="49DD2B">
                <a:alpha val="4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Блок-схема: ручное управление 6"/>
            <p:cNvSpPr/>
            <p:nvPr/>
          </p:nvSpPr>
          <p:spPr>
            <a:xfrm rot="21600000">
              <a:off x="3315069" y="622190"/>
              <a:ext cx="3082684" cy="1866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0" rIns="152400" bIns="0" spcCol="1270" anchor="ctr"/>
            <a:lstStyle/>
            <a:p>
              <a:pPr algn="ctr" defTabSz="1066800" eaLnBrk="1" fontAlgn="auto" hangingPunct="1">
                <a:lnSpc>
                  <a:spcPct val="12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  <a:cs typeface="Arial" charset="0"/>
                </a:rPr>
                <a:t>Для группы людей</a:t>
              </a:r>
            </a:p>
            <a:p>
              <a:pPr algn="ctr" defTabSz="1066800" eaLnBrk="1" fontAlgn="auto" hangingPunct="1">
                <a:lnSpc>
                  <a:spcPct val="12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  <a:cs typeface="Arial" charset="0"/>
                </a:rPr>
                <a:t>15 - 20 см</a:t>
              </a:r>
              <a:endPara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7186613" y="2854325"/>
            <a:ext cx="3082925" cy="3111500"/>
            <a:chOff x="6628954" y="0"/>
            <a:chExt cx="3082684" cy="3110948"/>
          </a:xfrm>
        </p:grpSpPr>
        <p:sp>
          <p:nvSpPr>
            <p:cNvPr id="26" name="Блок-схема: ручное управление 25"/>
            <p:cNvSpPr/>
            <p:nvPr/>
          </p:nvSpPr>
          <p:spPr>
            <a:xfrm rot="16200000">
              <a:off x="6614822" y="14132"/>
              <a:ext cx="3110948" cy="3082684"/>
            </a:xfrm>
            <a:prstGeom prst="flowChartManualOperation">
              <a:avLst/>
            </a:prstGeom>
            <a:solidFill>
              <a:srgbClr val="F68222">
                <a:alpha val="4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Блок-схема: ручное управление 8"/>
            <p:cNvSpPr/>
            <p:nvPr/>
          </p:nvSpPr>
          <p:spPr>
            <a:xfrm rot="21600000">
              <a:off x="6628954" y="622190"/>
              <a:ext cx="3082684" cy="1866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0" rIns="152400" bIns="0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  <a:cs typeface="Arial" charset="0"/>
                </a:rPr>
                <a:t>Для устройства катков и катания на санках</a:t>
              </a:r>
            </a:p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  <a:cs typeface="Arial" charset="0"/>
                </a:rPr>
                <a:t>25 см</a:t>
              </a:r>
              <a:endPara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endParaRPr>
            </a:p>
          </p:txBody>
        </p:sp>
      </p:grpSp>
      <p:grpSp>
        <p:nvGrpSpPr>
          <p:cNvPr id="8204" name="Группа 21"/>
          <p:cNvGrpSpPr>
            <a:grpSpLocks/>
          </p:cNvGrpSpPr>
          <p:nvPr/>
        </p:nvGrpSpPr>
        <p:grpSpPr bwMode="auto">
          <a:xfrm>
            <a:off x="0" y="-6350"/>
            <a:ext cx="10693400" cy="1363663"/>
            <a:chOff x="0" y="-6287"/>
            <a:chExt cx="10693400" cy="1363833"/>
          </a:xfrm>
        </p:grpSpPr>
        <p:grpSp>
          <p:nvGrpSpPr>
            <p:cNvPr id="8205" name="Группа 22"/>
            <p:cNvGrpSpPr>
              <a:grpSpLocks/>
            </p:cNvGrpSpPr>
            <p:nvPr/>
          </p:nvGrpSpPr>
          <p:grpSpPr bwMode="auto">
            <a:xfrm>
              <a:off x="0" y="-6287"/>
              <a:ext cx="10693400" cy="1363833"/>
              <a:chOff x="0" y="-6287"/>
              <a:chExt cx="10693400" cy="1363833"/>
            </a:xfrm>
          </p:grpSpPr>
          <p:pic>
            <p:nvPicPr>
              <p:cNvPr id="8207" name="Picture 2" descr="C:\Users\Алексей\Desktop\1.jpg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35" b="1993"/>
              <a:stretch>
                <a:fillRect/>
              </a:stretch>
            </p:blipFill>
            <p:spPr bwMode="auto">
              <a:xfrm>
                <a:off x="0" y="-6287"/>
                <a:ext cx="10693400" cy="1363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8" name="Прямоугольник 32"/>
              <p:cNvSpPr>
                <a:spLocks noChangeArrowheads="1"/>
              </p:cNvSpPr>
              <p:nvPr/>
            </p:nvSpPr>
            <p:spPr bwMode="auto">
              <a:xfrm>
                <a:off x="107266" y="904869"/>
                <a:ext cx="10496017" cy="35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ГОСУДАРСТВЕННОЕ КАЗЁННОЕ УЧРЕЖДЕНИЕ ГОРОДА МОСКВЫ</a:t>
                </a:r>
              </a:p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«МОСКОВСКАЯ ГОРОДСКАЯ ПОИСКОВО-СПАСАТЕЛЬНАЯ СЛУЖБА НА ВОДНЫХ ОБЪЕКТАХ»</a:t>
                </a:r>
              </a:p>
            </p:txBody>
          </p:sp>
          <p:sp>
            <p:nvSpPr>
              <p:cNvPr id="8209" name="Прямоугольник 33"/>
              <p:cNvSpPr>
                <a:spLocks noChangeArrowheads="1"/>
              </p:cNvSpPr>
              <p:nvPr/>
            </p:nvSpPr>
            <p:spPr bwMode="auto">
              <a:xfrm>
                <a:off x="1245996" y="298182"/>
                <a:ext cx="832075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ДЕПАРТАМЕНТ ПО ДЕЛАМ ГРАЖДАНСКОЙ ОБОРОНЫ, ЧРЕЗВЫЧАЙНЫМ СИТУАЦИЯМ И ПОЖАРНОЙ БЕЗОПАСНОСТИ ГОРОДА МОСКВЫ</a:t>
                </a:r>
              </a:p>
            </p:txBody>
          </p:sp>
          <p:pic>
            <p:nvPicPr>
              <p:cNvPr id="37" name="Picture 2" descr="C:\Users\Алексей\Desktop\Сетевая папка\Эмблема МГПСС_2017.png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7344" t="2722" r="7344" b="6572"/>
              <a:stretch/>
            </p:blipFill>
            <p:spPr bwMode="auto">
              <a:xfrm>
                <a:off x="9390063" y="81037"/>
                <a:ext cx="1116012" cy="1189185"/>
              </a:xfrm>
              <a:prstGeom prst="rect">
                <a:avLst/>
              </a:prstGeom>
              <a:noFill/>
              <a:effectLst>
                <a:outerShdw blurRad="50800" dist="38100" dir="2700000" algn="ctr" rotWithShape="0">
                  <a:srgbClr val="000000">
                    <a:alpha val="7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06" name="Picture 2" descr="C:\Users\Алексей\Downloads\Эмблема ГОЧСиПБ_с венком_C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5" y="33985"/>
              <a:ext cx="1092551" cy="128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3314/kovalennataliya.b/0_27d97_c45a4ff4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b="8534"/>
          <a:stretch>
            <a:fillRect/>
          </a:stretch>
        </p:blipFill>
        <p:spPr bwMode="auto">
          <a:xfrm>
            <a:off x="0" y="1176338"/>
            <a:ext cx="106934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3379" y="1140033"/>
            <a:ext cx="10696780" cy="6421230"/>
          </a:xfrm>
          <a:prstGeom prst="rect">
            <a:avLst/>
          </a:prstGeom>
          <a:gradFill flip="none" rotWithShape="1">
            <a:gsLst>
              <a:gs pos="0">
                <a:srgbClr val="003399"/>
              </a:gs>
              <a:gs pos="50000">
                <a:schemeClr val="tx2">
                  <a:lumMod val="75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4572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71511" y="1329722"/>
            <a:ext cx="8572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alatino Linotype" pitchFamily="18" charset="0"/>
              </a:rPr>
              <a:t>Прочность льда </a:t>
            </a:r>
          </a:p>
          <a:p>
            <a:pPr marL="266700" indent="-266700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alatino Linotype" pitchFamily="18" charset="0"/>
              </a:rPr>
              <a:t>можно определить визуально: </a:t>
            </a:r>
          </a:p>
        </p:txBody>
      </p:sp>
      <p:pic>
        <p:nvPicPr>
          <p:cNvPr id="1026" name="Picture 2" descr="Прочность льда можно определить визуально: лед голубого цвета –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2317" t="27362" r="3180" b="7111"/>
          <a:stretch/>
        </p:blipFill>
        <p:spPr bwMode="auto">
          <a:xfrm>
            <a:off x="258676" y="2791113"/>
            <a:ext cx="3571644" cy="260348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/>
        </p:spPr>
      </p:pic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2960688" y="2667000"/>
            <a:ext cx="4578350" cy="879475"/>
          </a:xfrm>
          <a:prstGeom prst="lef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Лёд  голубого  цвета   –  прочный </a:t>
            </a:r>
          </a:p>
        </p:txBody>
      </p:sp>
      <p:pic>
        <p:nvPicPr>
          <p:cNvPr id="1028" name="Picture 4" descr="C:\Users\Алексей\Desktop\DSC03135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515963" y="3424512"/>
            <a:ext cx="3156750" cy="221746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/>
        </p:spPr>
      </p:pic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5921375" y="3538538"/>
            <a:ext cx="4259263" cy="1108075"/>
          </a:xfrm>
          <a:prstGeom prst="leftArrow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Лёд  белого  цвета  - </a:t>
            </a:r>
          </a:p>
          <a:p>
            <a:pPr algn="ctr"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прочность  в 2 раза меньше</a:t>
            </a:r>
          </a:p>
        </p:txBody>
      </p:sp>
      <p:pic>
        <p:nvPicPr>
          <p:cNvPr id="1030" name="Picture 6" descr="http://data11.gallery.ru/albums/gallery/63542-0b6e0-30370923-m750x740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6460853" y="4463193"/>
            <a:ext cx="3881502" cy="2624289"/>
          </a:xfrm>
          <a:prstGeom prst="rect">
            <a:avLst/>
          </a:prstGeom>
          <a:noFill/>
          <a:scene3d>
            <a:camera prst="perspectiveContrastingLeftFacing">
              <a:rot lat="24914" lon="2673335" rev="21390271"/>
            </a:camera>
            <a:lightRig rig="threePt" dir="t"/>
          </a:scene3d>
          <a:extLst/>
        </p:spPr>
      </p:pic>
      <p:sp>
        <p:nvSpPr>
          <p:cNvPr id="39" name="Rectangle 7"/>
          <p:cNvSpPr>
            <a:spLocks noChangeArrowheads="1"/>
          </p:cNvSpPr>
          <p:nvPr/>
        </p:nvSpPr>
        <p:spPr bwMode="auto">
          <a:xfrm flipH="1">
            <a:off x="1892300" y="5745163"/>
            <a:ext cx="5730875" cy="1343025"/>
          </a:xfrm>
          <a:prstGeom prst="leftArrow">
            <a:avLst/>
          </a:prstGeom>
          <a:gradFill flip="none" rotWithShape="1">
            <a:gsLst>
              <a:gs pos="0">
                <a:srgbClr val="FFFF00"/>
              </a:gs>
              <a:gs pos="55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Лёд  серый,  матово-белый</a:t>
            </a:r>
          </a:p>
          <a:p>
            <a:pPr algn="ctr"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     или  с  желтоватым  оттенком  – </a:t>
            </a:r>
            <a:r>
              <a:rPr lang="ru-RU" sz="1800" b="1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ОПАСЕН</a:t>
            </a:r>
          </a:p>
        </p:txBody>
      </p:sp>
      <p:grpSp>
        <p:nvGrpSpPr>
          <p:cNvPr id="9230" name="Группа 17"/>
          <p:cNvGrpSpPr>
            <a:grpSpLocks/>
          </p:cNvGrpSpPr>
          <p:nvPr/>
        </p:nvGrpSpPr>
        <p:grpSpPr bwMode="auto">
          <a:xfrm>
            <a:off x="0" y="-6350"/>
            <a:ext cx="10693400" cy="1363663"/>
            <a:chOff x="0" y="-6287"/>
            <a:chExt cx="10693400" cy="1363833"/>
          </a:xfrm>
        </p:grpSpPr>
        <p:grpSp>
          <p:nvGrpSpPr>
            <p:cNvPr id="9231" name="Группа 20"/>
            <p:cNvGrpSpPr>
              <a:grpSpLocks/>
            </p:cNvGrpSpPr>
            <p:nvPr/>
          </p:nvGrpSpPr>
          <p:grpSpPr bwMode="auto">
            <a:xfrm>
              <a:off x="0" y="-6287"/>
              <a:ext cx="10693400" cy="1363833"/>
              <a:chOff x="0" y="-6287"/>
              <a:chExt cx="10693400" cy="1363833"/>
            </a:xfrm>
          </p:grpSpPr>
          <p:pic>
            <p:nvPicPr>
              <p:cNvPr id="9233" name="Picture 2" descr="C:\Users\Алексей\Desktop\1.jpg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35" b="1993"/>
              <a:stretch>
                <a:fillRect/>
              </a:stretch>
            </p:blipFill>
            <p:spPr bwMode="auto">
              <a:xfrm>
                <a:off x="0" y="-6287"/>
                <a:ext cx="10693400" cy="1363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4" name="Прямоугольник 26"/>
              <p:cNvSpPr>
                <a:spLocks noChangeArrowheads="1"/>
              </p:cNvSpPr>
              <p:nvPr/>
            </p:nvSpPr>
            <p:spPr bwMode="auto">
              <a:xfrm>
                <a:off x="107266" y="904869"/>
                <a:ext cx="10496017" cy="35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ГОСУДАРСТВЕННОЕ КАЗЁННОЕ УЧРЕЖДЕНИЕ ГОРОДА МОСКВЫ</a:t>
                </a:r>
              </a:p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«МОСКОВСКАЯ ГОРОДСКАЯ ПОИСКОВО-СПАСАТЕЛЬНАЯ СЛУЖБА НА ВОДНЫХ ОБЪЕКТАХ»</a:t>
                </a:r>
              </a:p>
            </p:txBody>
          </p:sp>
          <p:sp>
            <p:nvSpPr>
              <p:cNvPr id="9235" name="Прямоугольник 27"/>
              <p:cNvSpPr>
                <a:spLocks noChangeArrowheads="1"/>
              </p:cNvSpPr>
              <p:nvPr/>
            </p:nvSpPr>
            <p:spPr bwMode="auto">
              <a:xfrm>
                <a:off x="1245996" y="298182"/>
                <a:ext cx="832075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ДЕПАРТАМЕНТ ПО ДЕЛАМ ГРАЖДАНСКОЙ ОБОРОНЫ, ЧРЕЗВЫЧАЙНЫМ СИТУАЦИЯМ И ПОЖАРНОЙ БЕЗОПАСНОСТИ ГОРОДА МОСКВЫ</a:t>
                </a:r>
              </a:p>
            </p:txBody>
          </p:sp>
          <p:pic>
            <p:nvPicPr>
              <p:cNvPr id="30" name="Picture 2" descr="C:\Users\Алексей\Desktop\Сетевая папка\Эмблема МГПСС_2017.png"/>
              <p:cNvPicPr>
                <a:picLocks noChangeAspect="1" noChangeArrowheads="1"/>
              </p:cNvPicPr>
              <p:nvPr/>
            </p:nvPicPr>
            <p:blipFill rotWithShape="1">
              <a:blip r:embed="rId7"/>
              <a:srcRect l="7344" t="2722" r="7344" b="6572"/>
              <a:stretch/>
            </p:blipFill>
            <p:spPr bwMode="auto">
              <a:xfrm>
                <a:off x="9390063" y="81037"/>
                <a:ext cx="1116012" cy="1189185"/>
              </a:xfrm>
              <a:prstGeom prst="rect">
                <a:avLst/>
              </a:prstGeom>
              <a:noFill/>
              <a:effectLst>
                <a:outerShdw blurRad="50800" dist="38100" dir="2700000" algn="ctr" rotWithShape="0">
                  <a:srgbClr val="000000">
                    <a:alpha val="7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232" name="Picture 2" descr="C:\Users\Алексей\Downloads\Эмблема ГОЧСиПБ_с венком_C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5" y="33985"/>
              <a:ext cx="1092551" cy="128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club.foto.ru/gallery/images/photo/2012/12/10/2084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10693400" cy="63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1140033"/>
            <a:ext cx="10693399" cy="6421230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4572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Users\Алексей\Desktop\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11623" y="1492301"/>
            <a:ext cx="6058142" cy="518783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000000">
              <a:rot lat="149218" lon="20112089" rev="254156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215063" y="1817688"/>
            <a:ext cx="4268787" cy="48625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7200" algn="just" defTabSz="10430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Опасность представляют:</a:t>
            </a:r>
          </a:p>
          <a:p>
            <a:pPr marL="342900" indent="-342900" algn="just" defTabSz="1043056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места скопления снега на льду;</a:t>
            </a:r>
          </a:p>
          <a:p>
            <a:pPr marL="342900" indent="-342900" algn="just" defTabSz="1043056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чистые прогалины на снежном покрове;</a:t>
            </a:r>
          </a:p>
          <a:p>
            <a:pPr marL="342900" indent="-342900" algn="just" defTabSz="1043056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темные пятна на льду;</a:t>
            </a:r>
          </a:p>
          <a:p>
            <a:pPr marL="342900" indent="-342900" algn="just" defTabSz="1043056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места с вмерзшими в лёд камышами, водорослями и др. предметами. </a:t>
            </a:r>
          </a:p>
        </p:txBody>
      </p:sp>
      <p:sp>
        <p:nvSpPr>
          <p:cNvPr id="2" name="Стрелка влево 1"/>
          <p:cNvSpPr/>
          <p:nvPr/>
        </p:nvSpPr>
        <p:spPr>
          <a:xfrm rot="20351797">
            <a:off x="4732338" y="2551113"/>
            <a:ext cx="1565275" cy="563562"/>
          </a:xfrm>
          <a:prstGeom prst="left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4819650" y="4011613"/>
            <a:ext cx="1487488" cy="563562"/>
          </a:xfrm>
          <a:prstGeom prst="left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1469144">
            <a:off x="4808538" y="5568950"/>
            <a:ext cx="1530350" cy="563563"/>
          </a:xfrm>
          <a:prstGeom prst="left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252" name="Группа 16"/>
          <p:cNvGrpSpPr>
            <a:grpSpLocks/>
          </p:cNvGrpSpPr>
          <p:nvPr/>
        </p:nvGrpSpPr>
        <p:grpSpPr bwMode="auto">
          <a:xfrm>
            <a:off x="0" y="-6350"/>
            <a:ext cx="10693400" cy="1363663"/>
            <a:chOff x="0" y="-6287"/>
            <a:chExt cx="10693400" cy="1363833"/>
          </a:xfrm>
        </p:grpSpPr>
        <p:grpSp>
          <p:nvGrpSpPr>
            <p:cNvPr id="10253" name="Группа 17"/>
            <p:cNvGrpSpPr>
              <a:grpSpLocks/>
            </p:cNvGrpSpPr>
            <p:nvPr/>
          </p:nvGrpSpPr>
          <p:grpSpPr bwMode="auto">
            <a:xfrm>
              <a:off x="0" y="-6287"/>
              <a:ext cx="10693400" cy="1363833"/>
              <a:chOff x="0" y="-6287"/>
              <a:chExt cx="10693400" cy="1363833"/>
            </a:xfrm>
          </p:grpSpPr>
          <p:pic>
            <p:nvPicPr>
              <p:cNvPr id="10255" name="Picture 2" descr="C:\Users\Алексей\Desktop\1.jpg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35" b="1993"/>
              <a:stretch>
                <a:fillRect/>
              </a:stretch>
            </p:blipFill>
            <p:spPr bwMode="auto">
              <a:xfrm>
                <a:off x="0" y="-6287"/>
                <a:ext cx="10693400" cy="1363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6" name="Прямоугольник 20"/>
              <p:cNvSpPr>
                <a:spLocks noChangeArrowheads="1"/>
              </p:cNvSpPr>
              <p:nvPr/>
            </p:nvSpPr>
            <p:spPr bwMode="auto">
              <a:xfrm>
                <a:off x="107266" y="904869"/>
                <a:ext cx="10496017" cy="35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ГОСУДАРСТВЕННОЕ КАЗЁННОЕ УЧРЕЖДЕНИЕ ГОРОДА МОСКВЫ</a:t>
                </a:r>
              </a:p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«МОСКОВСКАЯ ГОРОДСКАЯ ПОИСКОВО-СПАСАТЕЛЬНАЯ СЛУЖБА НА ВОДНЫХ ОБЪЕКТАХ»</a:t>
                </a:r>
              </a:p>
            </p:txBody>
          </p:sp>
          <p:sp>
            <p:nvSpPr>
              <p:cNvPr id="10257" name="Прямоугольник 21"/>
              <p:cNvSpPr>
                <a:spLocks noChangeArrowheads="1"/>
              </p:cNvSpPr>
              <p:nvPr/>
            </p:nvSpPr>
            <p:spPr bwMode="auto">
              <a:xfrm>
                <a:off x="1245996" y="298182"/>
                <a:ext cx="832075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ДЕПАРТАМЕНТ ПО ДЕЛАМ ГРАЖДАНСКОЙ ОБОРОНЫ, ЧРЕЗВЫЧАЙНЫМ СИТУАЦИЯМ И ПОЖАРНОЙ БЕЗОПАСНОСТИ ГОРОДА МОСКВЫ</a:t>
                </a:r>
              </a:p>
            </p:txBody>
          </p:sp>
          <p:pic>
            <p:nvPicPr>
              <p:cNvPr id="25" name="Picture 2" descr="C:\Users\Алексей\Desktop\Сетевая папка\Эмблема МГПСС_2017.png"/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 l="7344" t="2722" r="7344" b="6572"/>
              <a:stretch/>
            </p:blipFill>
            <p:spPr bwMode="auto">
              <a:xfrm>
                <a:off x="9390063" y="81037"/>
                <a:ext cx="1116012" cy="1189185"/>
              </a:xfrm>
              <a:prstGeom prst="rect">
                <a:avLst/>
              </a:prstGeom>
              <a:noFill/>
              <a:effectLst>
                <a:outerShdw blurRad="50800" dist="38100" dir="2700000" algn="ctr" rotWithShape="0">
                  <a:srgbClr val="000000">
                    <a:alpha val="7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54" name="Picture 2" descr="C:\Users\Алексей\Downloads\Эмблема ГОЧСиПБ_с венком_C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5" y="33985"/>
              <a:ext cx="1092551" cy="128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3314/kovalennataliya.b/0_27d97_c45a4ff4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b="8534"/>
          <a:stretch>
            <a:fillRect/>
          </a:stretch>
        </p:blipFill>
        <p:spPr bwMode="auto">
          <a:xfrm>
            <a:off x="0" y="1176338"/>
            <a:ext cx="106934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9939" y="1149972"/>
            <a:ext cx="10703339" cy="6421230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4572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650875" y="1382713"/>
            <a:ext cx="9582150" cy="1941512"/>
            <a:chOff x="650103" y="1382861"/>
            <a:chExt cx="9583031" cy="194096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174289" y="1382861"/>
              <a:ext cx="6058845" cy="1926000"/>
            </a:xfrm>
            <a:prstGeom prst="rect">
              <a:avLst/>
            </a:prstGeom>
            <a:gradFill>
              <a:gsLst>
                <a:gs pos="0">
                  <a:srgbClr val="0033CC"/>
                </a:gs>
                <a:gs pos="48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  <a:alpha val="59000"/>
                  </a:schemeClr>
                </a:gs>
              </a:gsLst>
              <a:lin ang="5400000" scaled="0"/>
            </a:gradFill>
          </p:spPr>
          <p:txBody>
            <a:bodyPr lIns="180000" tIns="108000" rIns="144000" bIns="144000">
              <a:spAutoFit/>
            </a:bodyPr>
            <a:lstStyle/>
            <a:p>
              <a:pPr defTabSz="104305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Не собирайтесь в одном месте на льду в большом количестве. </a:t>
              </a:r>
            </a:p>
            <a:p>
              <a:pPr defTabSz="104305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При переходе по льду, следуйте друг за другом на расстоянии </a:t>
              </a:r>
              <a:r>
                <a:rPr lang="ru-RU" sz="20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5-6 метров</a:t>
              </a:r>
              <a:r>
                <a:rPr lang="ru-RU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.</a:t>
              </a:r>
            </a:p>
          </p:txBody>
        </p:sp>
        <p:pic>
          <p:nvPicPr>
            <p:cNvPr id="1026" name="Picture 2" descr="http://img-fotki.yandex.ru/get/5503/photographer-novikov.f2/0_5a6c0_50ceabf9_XX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t="10952"/>
            <a:stretch/>
          </p:blipFill>
          <p:spPr bwMode="auto">
            <a:xfrm>
              <a:off x="650103" y="1382861"/>
              <a:ext cx="3271688" cy="194096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/>
          </p:spPr>
        </p:pic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650875" y="3552825"/>
            <a:ext cx="9582150" cy="2376488"/>
            <a:chOff x="650101" y="3553116"/>
            <a:chExt cx="9583033" cy="2376015"/>
          </a:xfrm>
        </p:grpSpPr>
        <p:pic>
          <p:nvPicPr>
            <p:cNvPr id="1028" name="Picture 4" descr="http://gov.cap.ru/home/709/atanie%20na%20sanyah.jpg"/>
            <p:cNvPicPr>
              <a:picLocks noChangeAspect="1" noChangeArrowheads="1"/>
            </p:cNvPicPr>
            <p:nvPr/>
          </p:nvPicPr>
          <p:blipFill rotWithShape="1">
            <a:blip r:embed="rId4">
              <a:extLst/>
            </a:blip>
            <a:srcRect t="6920"/>
            <a:stretch/>
          </p:blipFill>
          <p:spPr bwMode="auto">
            <a:xfrm>
              <a:off x="6810227" y="3553116"/>
              <a:ext cx="3422907" cy="2376015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/>
          </p:spPr>
        </p:pic>
        <p:sp>
          <p:nvSpPr>
            <p:cNvPr id="22" name="Прямоугольник 21"/>
            <p:cNvSpPr/>
            <p:nvPr/>
          </p:nvSpPr>
          <p:spPr>
            <a:xfrm>
              <a:off x="650101" y="3553116"/>
              <a:ext cx="5996175" cy="1008000"/>
            </a:xfrm>
            <a:prstGeom prst="rect">
              <a:avLst/>
            </a:prstGeom>
            <a:gradFill>
              <a:gsLst>
                <a:gs pos="0">
                  <a:srgbClr val="0033CC"/>
                </a:gs>
                <a:gs pos="48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  <a:alpha val="59000"/>
                  </a:schemeClr>
                </a:gs>
              </a:gsLst>
              <a:lin ang="5400000" scaled="0"/>
            </a:gradFill>
          </p:spPr>
          <p:txBody>
            <a:bodyPr tIns="108000" bIns="108000">
              <a:spAutoFit/>
            </a:bodyPr>
            <a:lstStyle/>
            <a:p>
              <a:pPr algn="r" defTabSz="104305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Опасно кататься на лыжах и санках по склону берега водоёма с выездом на лёд!</a:t>
              </a:r>
            </a:p>
          </p:txBody>
        </p:sp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650875" y="4770438"/>
            <a:ext cx="9582150" cy="2317750"/>
            <a:chOff x="650101" y="4770783"/>
            <a:chExt cx="9583033" cy="2316699"/>
          </a:xfrm>
        </p:grpSpPr>
        <p:pic>
          <p:nvPicPr>
            <p:cNvPr id="1030" name="Picture 6" descr="http://schoolseven.ucoz.ru/gazeta/2013/LEDOXOD1.jpg"/>
            <p:cNvPicPr>
              <a:picLocks noChangeAspect="1" noChangeArrowheads="1"/>
            </p:cNvPicPr>
            <p:nvPr/>
          </p:nvPicPr>
          <p:blipFill rotWithShape="1">
            <a:blip r:embed="rId5">
              <a:extLst/>
            </a:blip>
            <a:srcRect l="3312" t="12468" r="3755" b="17904"/>
            <a:stretch/>
          </p:blipFill>
          <p:spPr bwMode="auto">
            <a:xfrm>
              <a:off x="650101" y="4770783"/>
              <a:ext cx="3851253" cy="2316699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/>
          </p:spPr>
        </p:pic>
        <p:sp>
          <p:nvSpPr>
            <p:cNvPr id="23" name="Прямоугольник 22"/>
            <p:cNvSpPr/>
            <p:nvPr/>
          </p:nvSpPr>
          <p:spPr>
            <a:xfrm>
              <a:off x="4698477" y="6369821"/>
              <a:ext cx="5534657" cy="696496"/>
            </a:xfrm>
            <a:prstGeom prst="rect">
              <a:avLst/>
            </a:prstGeom>
            <a:gradFill>
              <a:gsLst>
                <a:gs pos="0">
                  <a:srgbClr val="0033CC"/>
                </a:gs>
                <a:gs pos="48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  <a:alpha val="59000"/>
                  </a:schemeClr>
                </a:gs>
              </a:gsLst>
              <a:lin ang="5400000" scaled="0"/>
            </a:gradFill>
          </p:spPr>
          <p:txBody>
            <a:bodyPr lIns="180000" tIns="144000" rIns="180000" bIns="180000">
              <a:spAutoFit/>
            </a:bodyPr>
            <a:lstStyle/>
            <a:p>
              <a:pPr defTabSz="104305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Не катайтесь на плавающих льдинах. </a:t>
              </a:r>
            </a:p>
          </p:txBody>
        </p:sp>
      </p:grpSp>
      <p:grpSp>
        <p:nvGrpSpPr>
          <p:cNvPr id="11274" name="Группа 19"/>
          <p:cNvGrpSpPr>
            <a:grpSpLocks/>
          </p:cNvGrpSpPr>
          <p:nvPr/>
        </p:nvGrpSpPr>
        <p:grpSpPr bwMode="auto">
          <a:xfrm>
            <a:off x="0" y="-6350"/>
            <a:ext cx="10693400" cy="1363663"/>
            <a:chOff x="0" y="-6287"/>
            <a:chExt cx="10693400" cy="1363833"/>
          </a:xfrm>
        </p:grpSpPr>
        <p:grpSp>
          <p:nvGrpSpPr>
            <p:cNvPr id="11275" name="Группа 24"/>
            <p:cNvGrpSpPr>
              <a:grpSpLocks/>
            </p:cNvGrpSpPr>
            <p:nvPr/>
          </p:nvGrpSpPr>
          <p:grpSpPr bwMode="auto">
            <a:xfrm>
              <a:off x="0" y="-6287"/>
              <a:ext cx="10693400" cy="1363833"/>
              <a:chOff x="0" y="-6287"/>
              <a:chExt cx="10693400" cy="1363833"/>
            </a:xfrm>
          </p:grpSpPr>
          <p:pic>
            <p:nvPicPr>
              <p:cNvPr id="11277" name="Picture 2" descr="C:\Users\Алексей\Desktop\1.jpg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35" b="1993"/>
              <a:stretch>
                <a:fillRect/>
              </a:stretch>
            </p:blipFill>
            <p:spPr bwMode="auto">
              <a:xfrm>
                <a:off x="0" y="-6287"/>
                <a:ext cx="10693400" cy="1363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8" name="Прямоугольник 30"/>
              <p:cNvSpPr>
                <a:spLocks noChangeArrowheads="1"/>
              </p:cNvSpPr>
              <p:nvPr/>
            </p:nvSpPr>
            <p:spPr bwMode="auto">
              <a:xfrm>
                <a:off x="107266" y="904869"/>
                <a:ext cx="10496017" cy="35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ГОСУДАРСТВЕННОЕ КАЗЁННОЕ УЧРЕЖДЕНИЕ ГОРОДА МОСКВЫ</a:t>
                </a:r>
              </a:p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«МОСКОВСКАЯ ГОРОДСКАЯ ПОИСКОВО-СПАСАТЕЛЬНАЯ СЛУЖБА НА ВОДНЫХ ОБЪЕКТАХ»</a:t>
                </a:r>
              </a:p>
            </p:txBody>
          </p:sp>
          <p:sp>
            <p:nvSpPr>
              <p:cNvPr id="11279" name="Прямоугольник 31"/>
              <p:cNvSpPr>
                <a:spLocks noChangeArrowheads="1"/>
              </p:cNvSpPr>
              <p:nvPr/>
            </p:nvSpPr>
            <p:spPr bwMode="auto">
              <a:xfrm>
                <a:off x="1245996" y="298182"/>
                <a:ext cx="832075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ДЕПАРТАМЕНТ ПО ДЕЛАМ ГРАЖДАНСКОЙ ОБОРОНЫ, ЧРЕЗВЫЧАЙНЫМ СИТУАЦИЯМ И ПОЖАРНОЙ БЕЗОПАСНОСТИ ГОРОДА МОСКВЫ</a:t>
                </a:r>
              </a:p>
            </p:txBody>
          </p:sp>
          <p:pic>
            <p:nvPicPr>
              <p:cNvPr id="33" name="Picture 2" descr="C:\Users\Алексей\Desktop\Сетевая папка\Эмблема МГПСС_2017.png"/>
              <p:cNvPicPr>
                <a:picLocks noChangeAspect="1" noChangeArrowheads="1"/>
              </p:cNvPicPr>
              <p:nvPr/>
            </p:nvPicPr>
            <p:blipFill rotWithShape="1">
              <a:blip r:embed="rId7"/>
              <a:srcRect l="7344" t="2722" r="7344" b="6572"/>
              <a:stretch/>
            </p:blipFill>
            <p:spPr bwMode="auto">
              <a:xfrm>
                <a:off x="9390063" y="81037"/>
                <a:ext cx="1116012" cy="1189185"/>
              </a:xfrm>
              <a:prstGeom prst="rect">
                <a:avLst/>
              </a:prstGeom>
              <a:noFill/>
              <a:effectLst>
                <a:outerShdw blurRad="50800" dist="38100" dir="2700000" algn="ctr" rotWithShape="0">
                  <a:srgbClr val="000000">
                    <a:alpha val="7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276" name="Picture 2" descr="C:\Users\Алексей\Downloads\Эмблема ГОЧСиПБ_с венком_C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5" y="33985"/>
              <a:ext cx="1092551" cy="128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Алексей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76338"/>
            <a:ext cx="10688637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1163783"/>
            <a:ext cx="10693399" cy="6397480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4572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" y="3703928"/>
            <a:ext cx="1069339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1376" bIns="0">
            <a:spAutoFit/>
          </a:bodyPr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atino Linotype" pitchFamily="18" charset="0"/>
              </a:rPr>
              <a:t>Главное, не терять самообладание!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4617" y="1204254"/>
            <a:ext cx="1066878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1376" bIns="0">
            <a:spAutoFit/>
          </a:bodyPr>
          <a:lstStyle/>
          <a:p>
            <a:pPr algn="ctr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rgbClr val="C648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64847">
                    <a:tint val="1000"/>
                  </a:srgbClr>
                </a:solidFill>
                <a:effectLst>
                  <a:glow rad="53100">
                    <a:srgbClr val="C64847">
                      <a:satMod val="180000"/>
                      <a:alpha val="30000"/>
                    </a:srgbClr>
                  </a:glow>
                </a:effectLst>
                <a:latin typeface="Palatino Linotype" pitchFamily="18" charset="0"/>
              </a:rPr>
              <a:t>Если вы провалились, </a:t>
            </a:r>
          </a:p>
          <a:p>
            <a:pPr algn="ctr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rgbClr val="C648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64847">
                    <a:tint val="1000"/>
                  </a:srgbClr>
                </a:solidFill>
                <a:effectLst>
                  <a:glow rad="53100">
                    <a:srgbClr val="C64847">
                      <a:satMod val="180000"/>
                      <a:alpha val="30000"/>
                    </a:srgbClr>
                  </a:glow>
                </a:effectLst>
                <a:latin typeface="Palatino Linotype" pitchFamily="18" charset="0"/>
              </a:rPr>
              <a:t>что делать?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27994" y="4681363"/>
            <a:ext cx="10693398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1376" bIns="0">
            <a:spAutoFit/>
          </a:bodyPr>
          <a:lstStyle/>
          <a:p>
            <a:pPr algn="ctr" defTabSz="1043056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atino Linotype" pitchFamily="18" charset="0"/>
              </a:rPr>
              <a:t>Не паникуйте, не делайте резких движений, старайтесь дышать ровно, постоянно зовите на помощь окружающих.</a:t>
            </a:r>
          </a:p>
        </p:txBody>
      </p:sp>
      <p:grpSp>
        <p:nvGrpSpPr>
          <p:cNvPr id="12298" name="Группа 14"/>
          <p:cNvGrpSpPr>
            <a:grpSpLocks/>
          </p:cNvGrpSpPr>
          <p:nvPr/>
        </p:nvGrpSpPr>
        <p:grpSpPr bwMode="auto">
          <a:xfrm>
            <a:off x="0" y="-6350"/>
            <a:ext cx="10693400" cy="1363663"/>
            <a:chOff x="0" y="-6287"/>
            <a:chExt cx="10693400" cy="1363833"/>
          </a:xfrm>
        </p:grpSpPr>
        <p:grpSp>
          <p:nvGrpSpPr>
            <p:cNvPr id="12299" name="Группа 16"/>
            <p:cNvGrpSpPr>
              <a:grpSpLocks/>
            </p:cNvGrpSpPr>
            <p:nvPr/>
          </p:nvGrpSpPr>
          <p:grpSpPr bwMode="auto">
            <a:xfrm>
              <a:off x="0" y="-6287"/>
              <a:ext cx="10693400" cy="1363833"/>
              <a:chOff x="0" y="-6287"/>
              <a:chExt cx="10693400" cy="1363833"/>
            </a:xfrm>
          </p:grpSpPr>
          <p:pic>
            <p:nvPicPr>
              <p:cNvPr id="12301" name="Picture 2" descr="C:\Users\Алексей\Desktop\1.jpg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35" b="1993"/>
              <a:stretch>
                <a:fillRect/>
              </a:stretch>
            </p:blipFill>
            <p:spPr bwMode="auto">
              <a:xfrm>
                <a:off x="0" y="-6287"/>
                <a:ext cx="10693400" cy="1363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2" name="Прямоугольник 20"/>
              <p:cNvSpPr>
                <a:spLocks noChangeArrowheads="1"/>
              </p:cNvSpPr>
              <p:nvPr/>
            </p:nvSpPr>
            <p:spPr bwMode="auto">
              <a:xfrm>
                <a:off x="107266" y="904869"/>
                <a:ext cx="10496017" cy="35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ГОСУДАРСТВЕННОЕ КАЗЁННОЕ УЧРЕЖДЕНИЕ ГОРОДА МОСКВЫ</a:t>
                </a:r>
              </a:p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«МОСКОВСКАЯ ГОРОДСКАЯ ПОИСКОВО-СПАСАТЕЛЬНАЯ СЛУЖБА НА ВОДНЫХ ОБЪЕКТАХ»</a:t>
                </a:r>
              </a:p>
            </p:txBody>
          </p:sp>
          <p:sp>
            <p:nvSpPr>
              <p:cNvPr id="12303" name="Прямоугольник 21"/>
              <p:cNvSpPr>
                <a:spLocks noChangeArrowheads="1"/>
              </p:cNvSpPr>
              <p:nvPr/>
            </p:nvSpPr>
            <p:spPr bwMode="auto">
              <a:xfrm>
                <a:off x="1245996" y="298182"/>
                <a:ext cx="832075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ДЕПАРТАМЕНТ ПО ДЕЛАМ ГРАЖДАНСКОЙ ОБОРОНЫ, ЧРЕЗВЫЧАЙНЫМ СИТУАЦИЯМ И ПОЖАРНОЙ БЕЗОПАСНОСТИ ГОРОДА МОСКВЫ</a:t>
                </a:r>
              </a:p>
            </p:txBody>
          </p:sp>
          <p:pic>
            <p:nvPicPr>
              <p:cNvPr id="24" name="Picture 2" descr="C:\Users\Алексей\Desktop\Сетевая папка\Эмблема МГПСС_2017.png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7344" t="2722" r="7344" b="6572"/>
              <a:stretch/>
            </p:blipFill>
            <p:spPr bwMode="auto">
              <a:xfrm>
                <a:off x="9390063" y="81037"/>
                <a:ext cx="1116012" cy="1189185"/>
              </a:xfrm>
              <a:prstGeom prst="rect">
                <a:avLst/>
              </a:prstGeom>
              <a:noFill/>
              <a:effectLst>
                <a:outerShdw blurRad="50800" dist="38100" dir="2700000" algn="ctr" rotWithShape="0">
                  <a:srgbClr val="000000">
                    <a:alpha val="7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300" name="Picture 2" descr="C:\Users\Алексей\Downloads\Эмблема ГОЧСиПБ_с венком_C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5" y="33985"/>
              <a:ext cx="1092551" cy="128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ей\Desktop\UGA_CO2_Arctic_Ocean_research_release-1_cov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338"/>
            <a:ext cx="106934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3379" y="1163783"/>
            <a:ext cx="10696778" cy="639748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4572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12725" y="1392238"/>
            <a:ext cx="10291763" cy="2930525"/>
            <a:chOff x="213005" y="1391477"/>
            <a:chExt cx="10291225" cy="29312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3533" t="13759" r="13843" b="15501"/>
            <a:stretch/>
          </p:blipFill>
          <p:spPr bwMode="auto">
            <a:xfrm>
              <a:off x="213005" y="1391477"/>
              <a:ext cx="4530101" cy="2931290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extLst/>
          </p:spPr>
        </p:pic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4893226" y="1391477"/>
              <a:ext cx="5611004" cy="2931290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5000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lIns="252000" tIns="180000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  <a:cs typeface="+mn-cs"/>
                </a:rPr>
                <a:t>Широко раскиньте  руки.</a:t>
              </a:r>
            </a:p>
            <a:p>
              <a:pPr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  <a:cs typeface="+mn-cs"/>
                </a:rPr>
                <a:t>Обопритесь о край полыньи.</a:t>
              </a:r>
            </a:p>
            <a:p>
              <a:pPr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+mn-cs"/>
              </a:endParaRPr>
            </a:p>
          </p:txBody>
        </p:sp>
      </p:grp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212725" y="4471988"/>
            <a:ext cx="10291763" cy="2820987"/>
            <a:chOff x="213005" y="4472612"/>
            <a:chExt cx="10291224" cy="281960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 l="13646" t="13759" r="14021" b="20080"/>
            <a:stretch/>
          </p:blipFill>
          <p:spPr bwMode="auto">
            <a:xfrm>
              <a:off x="5908200" y="4472612"/>
              <a:ext cx="4596029" cy="2819602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extLst/>
          </p:spPr>
        </p:pic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213005" y="4472612"/>
              <a:ext cx="5521873" cy="2819602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lIns="252000" tIns="180000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  <a:cs typeface="+mn-cs"/>
                </a:rPr>
                <a:t>Медленно наползайте на край льда грудью, поочередно вытаскивая на поверхность ноги.</a:t>
              </a:r>
              <a:endPara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+mn-cs"/>
              </a:endParaRPr>
            </a:p>
          </p:txBody>
        </p:sp>
      </p:grpSp>
      <p:grpSp>
        <p:nvGrpSpPr>
          <p:cNvPr id="13321" name="Группа 16"/>
          <p:cNvGrpSpPr>
            <a:grpSpLocks/>
          </p:cNvGrpSpPr>
          <p:nvPr/>
        </p:nvGrpSpPr>
        <p:grpSpPr bwMode="auto">
          <a:xfrm>
            <a:off x="0" y="-6350"/>
            <a:ext cx="10693400" cy="1363663"/>
            <a:chOff x="0" y="-6287"/>
            <a:chExt cx="10693400" cy="1363833"/>
          </a:xfrm>
        </p:grpSpPr>
        <p:grpSp>
          <p:nvGrpSpPr>
            <p:cNvPr id="13322" name="Группа 18"/>
            <p:cNvGrpSpPr>
              <a:grpSpLocks/>
            </p:cNvGrpSpPr>
            <p:nvPr/>
          </p:nvGrpSpPr>
          <p:grpSpPr bwMode="auto">
            <a:xfrm>
              <a:off x="0" y="-6287"/>
              <a:ext cx="10693400" cy="1363833"/>
              <a:chOff x="0" y="-6287"/>
              <a:chExt cx="10693400" cy="1363833"/>
            </a:xfrm>
          </p:grpSpPr>
          <p:pic>
            <p:nvPicPr>
              <p:cNvPr id="13324" name="Picture 2" descr="C:\Users\Алексей\Desktop\1.jpg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35" b="1993"/>
              <a:stretch>
                <a:fillRect/>
              </a:stretch>
            </p:blipFill>
            <p:spPr bwMode="auto">
              <a:xfrm>
                <a:off x="0" y="-6287"/>
                <a:ext cx="10693400" cy="1363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5" name="Прямоугольник 22"/>
              <p:cNvSpPr>
                <a:spLocks noChangeArrowheads="1"/>
              </p:cNvSpPr>
              <p:nvPr/>
            </p:nvSpPr>
            <p:spPr bwMode="auto">
              <a:xfrm>
                <a:off x="107266" y="904869"/>
                <a:ext cx="10496017" cy="35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ГОСУДАРСТВЕННОЕ КАЗЁННОЕ УЧРЕЖДЕНИЕ ГОРОДА МОСКВЫ</a:t>
                </a:r>
              </a:p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«МОСКОВСКАЯ ГОРОДСКАЯ ПОИСКОВО-СПАСАТЕЛЬНАЯ СЛУЖБА НА ВОДНЫХ ОБЪЕКТАХ»</a:t>
                </a:r>
              </a:p>
            </p:txBody>
          </p:sp>
          <p:sp>
            <p:nvSpPr>
              <p:cNvPr id="13326" name="Прямоугольник 24"/>
              <p:cNvSpPr>
                <a:spLocks noChangeArrowheads="1"/>
              </p:cNvSpPr>
              <p:nvPr/>
            </p:nvSpPr>
            <p:spPr bwMode="auto">
              <a:xfrm>
                <a:off x="1245996" y="298182"/>
                <a:ext cx="832075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ДЕПАРТАМЕНТ ПО ДЕЛАМ ГРАЖДАНСКОЙ ОБОРОНЫ, ЧРЕЗВЫЧАЙНЫМ СИТУАЦИЯМ И ПОЖАРНОЙ БЕЗОПАСНОСТИ ГОРОДА МОСКВЫ</a:t>
                </a:r>
              </a:p>
            </p:txBody>
          </p:sp>
          <p:pic>
            <p:nvPicPr>
              <p:cNvPr id="26" name="Picture 2" descr="C:\Users\Алексей\Desktop\Сетевая папка\Эмблема МГПСС_2017.png"/>
              <p:cNvPicPr>
                <a:picLocks noChangeAspect="1" noChangeArrowheads="1"/>
              </p:cNvPicPr>
              <p:nvPr/>
            </p:nvPicPr>
            <p:blipFill rotWithShape="1">
              <a:blip r:embed="rId6"/>
              <a:srcRect l="7344" t="2722" r="7344" b="6572"/>
              <a:stretch/>
            </p:blipFill>
            <p:spPr bwMode="auto">
              <a:xfrm>
                <a:off x="9390063" y="81037"/>
                <a:ext cx="1116012" cy="1189185"/>
              </a:xfrm>
              <a:prstGeom prst="rect">
                <a:avLst/>
              </a:prstGeom>
              <a:noFill/>
              <a:effectLst>
                <a:outerShdw blurRad="50800" dist="38100" dir="2700000" algn="ctr" rotWithShape="0">
                  <a:srgbClr val="000000">
                    <a:alpha val="7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323" name="Picture 2" descr="C:\Users\Алексей\Downloads\Эмблема ГОЧСиПБ_с венком_C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5" y="33985"/>
              <a:ext cx="1092551" cy="128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ей\Desktop\UGA_CO2_Arctic_Ocean_research_release-1_cov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338"/>
            <a:ext cx="106934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3379" y="1163783"/>
            <a:ext cx="10696778" cy="639748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4572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163513" y="1612900"/>
            <a:ext cx="10340975" cy="3595688"/>
            <a:chOff x="163309" y="1612257"/>
            <a:chExt cx="10340921" cy="3595845"/>
          </a:xfrm>
        </p:grpSpPr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5804452" y="1612257"/>
              <a:ext cx="4699778" cy="3595845"/>
            </a:xfrm>
            <a:prstGeom prst="rect">
              <a:avLst/>
            </a:prstGeom>
            <a:gradFill>
              <a:gsLst>
                <a:gs pos="0">
                  <a:srgbClr val="003399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lIns="252000" tIns="180000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  <a:cs typeface="+mn-cs"/>
                </a:rPr>
                <a:t>Выбравшись из промоины</a:t>
              </a:r>
            </a:p>
            <a:p>
              <a:pPr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  <a:cs typeface="+mn-cs"/>
                </a:rPr>
                <a:t>не вставайте на ноги и даже на колени, не бегите, а осторожно откатитесь и ползите до самого берега.</a:t>
              </a:r>
            </a:p>
            <a:p>
              <a:pPr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+mn-cs"/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4429" t="13759" r="15788" b="15261"/>
            <a:stretch/>
          </p:blipFill>
          <p:spPr bwMode="auto">
            <a:xfrm>
              <a:off x="163309" y="1612257"/>
              <a:ext cx="5444423" cy="3595845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extLst/>
          </p:spPr>
        </p:pic>
      </p:grp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63309" y="5516216"/>
            <a:ext cx="10340921" cy="1477823"/>
          </a:xfrm>
          <a:prstGeom prst="rect">
            <a:avLst/>
          </a:prstGeom>
          <a:gradFill>
            <a:gsLst>
              <a:gs pos="0">
                <a:srgbClr val="003399"/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txBody>
          <a:bodyPr lIns="252000" tIns="180000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+mn-cs"/>
              </a:rPr>
              <a:t>Выбирайтесь  в  ту  сторону,  откуда 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+mn-cs"/>
              </a:rPr>
              <a:t>пришли,  </a:t>
            </a:r>
          </a:p>
          <a:p>
            <a:pPr algn="ctr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+mn-cs"/>
              </a:rPr>
              <a:t>так как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+mn-cs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+mn-cs"/>
              </a:rPr>
              <a:t>там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+mn-cs"/>
              </a:rPr>
              <a:t>проверенный  лёд.</a:t>
            </a:r>
          </a:p>
        </p:txBody>
      </p:sp>
      <p:grpSp>
        <p:nvGrpSpPr>
          <p:cNvPr id="14347" name="Группа 14"/>
          <p:cNvGrpSpPr>
            <a:grpSpLocks/>
          </p:cNvGrpSpPr>
          <p:nvPr/>
        </p:nvGrpSpPr>
        <p:grpSpPr bwMode="auto">
          <a:xfrm>
            <a:off x="0" y="-6350"/>
            <a:ext cx="10693400" cy="1363663"/>
            <a:chOff x="0" y="-6287"/>
            <a:chExt cx="10693400" cy="1363833"/>
          </a:xfrm>
        </p:grpSpPr>
        <p:grpSp>
          <p:nvGrpSpPr>
            <p:cNvPr id="14348" name="Группа 16"/>
            <p:cNvGrpSpPr>
              <a:grpSpLocks/>
            </p:cNvGrpSpPr>
            <p:nvPr/>
          </p:nvGrpSpPr>
          <p:grpSpPr bwMode="auto">
            <a:xfrm>
              <a:off x="0" y="-6287"/>
              <a:ext cx="10693400" cy="1363833"/>
              <a:chOff x="0" y="-6287"/>
              <a:chExt cx="10693400" cy="1363833"/>
            </a:xfrm>
          </p:grpSpPr>
          <p:pic>
            <p:nvPicPr>
              <p:cNvPr id="14350" name="Picture 2" descr="C:\Users\Алексей\Desktop\1.jpg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35" b="1993"/>
              <a:stretch>
                <a:fillRect/>
              </a:stretch>
            </p:blipFill>
            <p:spPr bwMode="auto">
              <a:xfrm>
                <a:off x="0" y="-6287"/>
                <a:ext cx="10693400" cy="1363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1" name="Прямоугольник 21"/>
              <p:cNvSpPr>
                <a:spLocks noChangeArrowheads="1"/>
              </p:cNvSpPr>
              <p:nvPr/>
            </p:nvSpPr>
            <p:spPr bwMode="auto">
              <a:xfrm>
                <a:off x="107266" y="904869"/>
                <a:ext cx="10496017" cy="35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ГОСУДАРСТВЕННОЕ КАЗЁННОЕ УЧРЕЖДЕНИЕ ГОРОДА МОСКВЫ</a:t>
                </a:r>
              </a:p>
              <a:p>
                <a:pPr algn="ct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«МОСКОВСКАЯ ГОРОДСКАЯ ПОИСКОВО-СПАСАТЕЛЬНАЯ СЛУЖБА НА ВОДНЫХ ОБЪЕКТАХ»</a:t>
                </a:r>
              </a:p>
            </p:txBody>
          </p:sp>
          <p:sp>
            <p:nvSpPr>
              <p:cNvPr id="14352" name="Прямоугольник 22"/>
              <p:cNvSpPr>
                <a:spLocks noChangeArrowheads="1"/>
              </p:cNvSpPr>
              <p:nvPr/>
            </p:nvSpPr>
            <p:spPr bwMode="auto">
              <a:xfrm>
                <a:off x="1245996" y="298182"/>
                <a:ext cx="832075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indent="-3254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indent="-2603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indent="-2603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indent="-2603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431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003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575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914775" indent="-26035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ДЕПАРТАМЕНТ ПО ДЕЛАМ ГРАЖДАНСКОЙ ОБОРОНЫ, ЧРЕЗВЫЧАЙНЫМ СИТУАЦИЯМ И ПОЖАРНОЙ БЕЗОПАСНОСТИ ГОРОДА МОСКВЫ</a:t>
                </a:r>
              </a:p>
            </p:txBody>
          </p:sp>
          <p:pic>
            <p:nvPicPr>
              <p:cNvPr id="25" name="Picture 2" descr="C:\Users\Алексей\Desktop\Сетевая папка\Эмблема МГПСС_2017.png"/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 l="7344" t="2722" r="7344" b="6572"/>
              <a:stretch/>
            </p:blipFill>
            <p:spPr bwMode="auto">
              <a:xfrm>
                <a:off x="9390063" y="81037"/>
                <a:ext cx="1116012" cy="1189185"/>
              </a:xfrm>
              <a:prstGeom prst="rect">
                <a:avLst/>
              </a:prstGeom>
              <a:noFill/>
              <a:effectLst>
                <a:outerShdw blurRad="50800" dist="38100" dir="2700000" algn="ctr" rotWithShape="0">
                  <a:srgbClr val="000000">
                    <a:alpha val="7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349" name="Picture 2" descr="C:\Users\Алексей\Downloads\Эмблема ГОЧСиПБ_с венком_C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5" y="33985"/>
              <a:ext cx="1092551" cy="128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4971</TotalTime>
  <Words>568</Words>
  <Application>Microsoft Office PowerPoint</Application>
  <PresentationFormat>Произвольный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MGPSS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Tsysar</dc:creator>
  <cp:lastModifiedBy>User</cp:lastModifiedBy>
  <cp:revision>1323</cp:revision>
  <cp:lastPrinted>2013-12-23T13:01:47Z</cp:lastPrinted>
  <dcterms:created xsi:type="dcterms:W3CDTF">2012-11-22T13:55:13Z</dcterms:created>
  <dcterms:modified xsi:type="dcterms:W3CDTF">2020-12-03T05:36:13Z</dcterms:modified>
</cp:coreProperties>
</file>